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56" r:id="rId1"/>
  </p:sldMasterIdLst>
  <p:notesMasterIdLst>
    <p:notesMasterId r:id="rId66"/>
  </p:notesMasterIdLst>
  <p:handoutMasterIdLst>
    <p:handoutMasterId r:id="rId67"/>
  </p:handoutMasterIdLst>
  <p:sldIdLst>
    <p:sldId id="256" r:id="rId2"/>
    <p:sldId id="257" r:id="rId3"/>
    <p:sldId id="258" r:id="rId4"/>
    <p:sldId id="339" r:id="rId5"/>
    <p:sldId id="259" r:id="rId6"/>
    <p:sldId id="270" r:id="rId7"/>
    <p:sldId id="271" r:id="rId8"/>
    <p:sldId id="272" r:id="rId9"/>
    <p:sldId id="274" r:id="rId10"/>
    <p:sldId id="273" r:id="rId11"/>
    <p:sldId id="275" r:id="rId12"/>
    <p:sldId id="276" r:id="rId13"/>
    <p:sldId id="277" r:id="rId14"/>
    <p:sldId id="281" r:id="rId15"/>
    <p:sldId id="336" r:id="rId16"/>
    <p:sldId id="337" r:id="rId17"/>
    <p:sldId id="283" r:id="rId18"/>
    <p:sldId id="323" r:id="rId19"/>
    <p:sldId id="328" r:id="rId20"/>
    <p:sldId id="322" r:id="rId21"/>
    <p:sldId id="280" r:id="rId22"/>
    <p:sldId id="299" r:id="rId23"/>
    <p:sldId id="282" r:id="rId24"/>
    <p:sldId id="300" r:id="rId25"/>
    <p:sldId id="278" r:id="rId26"/>
    <p:sldId id="284" r:id="rId27"/>
    <p:sldId id="286" r:id="rId28"/>
    <p:sldId id="285" r:id="rId29"/>
    <p:sldId id="287" r:id="rId30"/>
    <p:sldId id="288" r:id="rId31"/>
    <p:sldId id="289" r:id="rId32"/>
    <p:sldId id="290" r:id="rId33"/>
    <p:sldId id="316" r:id="rId34"/>
    <p:sldId id="260" r:id="rId35"/>
    <p:sldId id="312" r:id="rId36"/>
    <p:sldId id="340" r:id="rId37"/>
    <p:sldId id="335" r:id="rId38"/>
    <p:sldId id="261" r:id="rId39"/>
    <p:sldId id="293" r:id="rId40"/>
    <p:sldId id="298" r:id="rId41"/>
    <p:sldId id="338" r:id="rId42"/>
    <p:sldId id="297" r:id="rId43"/>
    <p:sldId id="308" r:id="rId44"/>
    <p:sldId id="330" r:id="rId45"/>
    <p:sldId id="306" r:id="rId46"/>
    <p:sldId id="304" r:id="rId47"/>
    <p:sldId id="311" r:id="rId48"/>
    <p:sldId id="310" r:id="rId49"/>
    <p:sldId id="332" r:id="rId50"/>
    <p:sldId id="303" r:id="rId51"/>
    <p:sldId id="341" r:id="rId52"/>
    <p:sldId id="307" r:id="rId53"/>
    <p:sldId id="296" r:id="rId54"/>
    <p:sldId id="319" r:id="rId55"/>
    <p:sldId id="320" r:id="rId56"/>
    <p:sldId id="325" r:id="rId57"/>
    <p:sldId id="333" r:id="rId58"/>
    <p:sldId id="334" r:id="rId59"/>
    <p:sldId id="262" r:id="rId60"/>
    <p:sldId id="342" r:id="rId61"/>
    <p:sldId id="343" r:id="rId62"/>
    <p:sldId id="344" r:id="rId63"/>
    <p:sldId id="318" r:id="rId64"/>
    <p:sldId id="317" r:id="rId6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99"/>
    <a:srgbClr val="00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4" autoAdjust="0"/>
    <p:restoredTop sz="91945" autoAdjust="0"/>
  </p:normalViewPr>
  <p:slideViewPr>
    <p:cSldViewPr snapToGrid="0">
      <p:cViewPr varScale="1">
        <p:scale>
          <a:sx n="107" d="100"/>
          <a:sy n="107" d="100"/>
        </p:scale>
        <p:origin x="75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390B6F-984E-4D9E-8FD1-8231FAD57EB7}" type="datetimeFigureOut">
              <a:rPr lang="en-US" smtClean="0"/>
              <a:t>3/13/2017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947550-67FA-4BE2-A1C0-A6323F5F6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196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538679-F392-4B94-B8F5-6C8DF003B1B2}" type="datetimeFigureOut">
              <a:rPr lang="en-US" smtClean="0"/>
              <a:t>3/13/2017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48F257-0DF4-4996-BFD0-58830CF8AB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4152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48F257-0DF4-4996-BFD0-58830CF8ABF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4385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Lets start from scratch</a:t>
            </a:r>
            <a:br>
              <a:rPr lang="en-US" dirty="0" smtClean="0"/>
            </a:br>
            <a:r>
              <a:rPr lang="en-US" dirty="0" smtClean="0"/>
              <a:t>One step Build and Deployment</a:t>
            </a:r>
            <a:br>
              <a:rPr lang="en-US" dirty="0" smtClean="0"/>
            </a:br>
            <a:r>
              <a:rPr lang="en-US" dirty="0" smtClean="0"/>
              <a:t>Automation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48F257-0DF4-4996-BFD0-58830CF8ABF6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9599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Do we need to monitor</a:t>
            </a:r>
            <a:r>
              <a:rPr lang="en-US" baseline="0" dirty="0" smtClean="0"/>
              <a:t> everything?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48F257-0DF4-4996-BFD0-58830CF8ABF6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9844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100% reliability myth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48F257-0DF4-4996-BFD0-58830CF8ABF6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4662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100% reliability myth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48F257-0DF4-4996-BFD0-58830CF8ABF6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9505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48F257-0DF4-4996-BFD0-58830CF8ABF6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9773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Blameless Postmortem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48F257-0DF4-4996-BFD0-58830CF8ABF6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1157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48F257-0DF4-4996-BFD0-58830CF8ABF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2364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48F257-0DF4-4996-BFD0-58830CF8ABF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697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What’s left?</a:t>
            </a:r>
            <a:br>
              <a:rPr lang="en-US" dirty="0" smtClean="0"/>
            </a:br>
            <a:r>
              <a:rPr lang="en-US" dirty="0" smtClean="0"/>
              <a:t>Workflow management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48F257-0DF4-4996-BFD0-58830CF8ABF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1110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Pluggable</a:t>
            </a:r>
            <a:r>
              <a:rPr lang="en-US" baseline="0" dirty="0" smtClean="0"/>
              <a:t> gatherer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48F257-0DF4-4996-BFD0-58830CF8ABF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98803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Time for incidents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48F257-0DF4-4996-BFD0-58830CF8ABF6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9605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Just writing</a:t>
            </a:r>
            <a:r>
              <a:rPr lang="en-US" baseline="0" dirty="0" smtClean="0"/>
              <a:t> the code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From Development to Release</a:t>
            </a:r>
          </a:p>
          <a:p>
            <a:r>
              <a:rPr lang="en-US" dirty="0" smtClean="0"/>
              <a:t>From RUP to Agile</a:t>
            </a:r>
          </a:p>
          <a:p>
            <a:r>
              <a:rPr lang="en-US" dirty="0" smtClean="0"/>
              <a:t>Change management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48F257-0DF4-4996-BFD0-58830CF8ABF6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8661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Start from development</a:t>
            </a:r>
            <a:r>
              <a:rPr lang="en-US" baseline="0" dirty="0" smtClean="0"/>
              <a:t> to release and operation (maintenance) and also culture</a:t>
            </a:r>
          </a:p>
          <a:p>
            <a:r>
              <a:rPr lang="en-US" baseline="0" dirty="0" smtClean="0"/>
              <a:t>Lower the cost of change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48F257-0DF4-4996-BFD0-58830CF8ABF6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4457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Lets start from scratch</a:t>
            </a:r>
            <a:br>
              <a:rPr lang="en-US" dirty="0" smtClean="0"/>
            </a:br>
            <a:r>
              <a:rPr lang="en-US" dirty="0" smtClean="0"/>
              <a:t>All steps from</a:t>
            </a:r>
            <a:r>
              <a:rPr lang="en-US" baseline="0" dirty="0" smtClean="0"/>
              <a:t> starting point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48F257-0DF4-4996-BFD0-58830CF8ABF6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2573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7D06E8-CBAB-4ADA-A1EB-AC822F50BBDB}" type="datetime1">
              <a:rPr lang="en-US" smtClean="0"/>
              <a:t>3/13/2017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AEAB70-DD23-456D-AF08-CCFB772ACE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528601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0BF2E-A6AC-45E2-A07C-819E4AC1BCF4}" type="datetime1">
              <a:rPr lang="en-US" smtClean="0"/>
              <a:t>3/13/2017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AEAB70-DD23-456D-AF08-CCFB772ACE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4400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950C1D-AEF3-45DC-9CCB-D8C5142D31CD}" type="datetime1">
              <a:rPr lang="en-US" smtClean="0"/>
              <a:t>3/13/2017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AEAB70-DD23-456D-AF08-CCFB772ACE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633240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2D5CD-ED9A-4CAA-983A-E76F58F08E5F}" type="datetime1">
              <a:rPr lang="en-US" smtClean="0"/>
              <a:t>3/13/2017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AEAB70-DD23-456D-AF08-CCFB772ACE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0947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293C8D-6313-4B23-BD68-55E0A32C3C79}" type="datetime1">
              <a:rPr lang="en-US" smtClean="0"/>
              <a:t>3/13/2017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AEAB70-DD23-456D-AF08-CCFB772ACE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241355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310E9D-5A2D-4FD5-8609-E9BC9867797F}" type="datetime1">
              <a:rPr lang="en-US" smtClean="0"/>
              <a:t>3/13/2017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AEAB70-DD23-456D-AF08-CCFB772ACE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127916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78DADF-D820-40B6-92D0-024CE57CAD0B}" type="datetime1">
              <a:rPr lang="en-US" smtClean="0"/>
              <a:t>3/13/2017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AEAB70-DD23-456D-AF08-CCFB772ACE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79446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B73DD-E746-4CF9-9F2B-D017C8641289}" type="datetime1">
              <a:rPr lang="en-US" smtClean="0"/>
              <a:t>3/13/2017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AEAB70-DD23-456D-AF08-CCFB772ACE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1471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35F73-A292-4415-9338-940E356F5189}" type="datetime1">
              <a:rPr lang="en-US" smtClean="0"/>
              <a:t>3/13/2017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AEAB70-DD23-456D-AF08-CCFB772ACE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4040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FD965-BA70-4C86-97F0-5649E23C7EF7}" type="datetime1">
              <a:rPr lang="en-US" smtClean="0"/>
              <a:t>3/13/2017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AEAB70-DD23-456D-AF08-CCFB772ACE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729989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D2FBC-C47A-49BA-9D4B-5B242DC459C8}" type="datetime1">
              <a:rPr lang="en-US" smtClean="0"/>
              <a:t>3/13/2017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AEAB70-DD23-456D-AF08-CCFB772ACE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9681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21FF28-F502-4E0E-A43C-C71A6426C788}" type="datetime1">
              <a:rPr lang="en-US" smtClean="0"/>
              <a:t>3/13/2017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AEAB70-DD23-456D-AF08-CCFB772ACE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12562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3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jpe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jp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jp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37.png"/><Relationship Id="rId7" Type="http://schemas.openxmlformats.org/officeDocument/2006/relationships/image" Target="../media/image67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1.png"/><Relationship Id="rId9" Type="http://schemas.openxmlformats.org/officeDocument/2006/relationships/image" Target="../media/image69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jpg"/><Relationship Id="rId3" Type="http://schemas.openxmlformats.org/officeDocument/2006/relationships/image" Target="../media/image71.jpg"/><Relationship Id="rId7" Type="http://schemas.openxmlformats.org/officeDocument/2006/relationships/image" Target="../media/image75.jpg"/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jpg"/><Relationship Id="rId5" Type="http://schemas.openxmlformats.org/officeDocument/2006/relationships/image" Target="../media/image73.jpg"/><Relationship Id="rId4" Type="http://schemas.openxmlformats.org/officeDocument/2006/relationships/image" Target="../media/image72.jpg"/><Relationship Id="rId9" Type="http://schemas.openxmlformats.org/officeDocument/2006/relationships/image" Target="../media/image77.jp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en-US" dirty="0" smtClean="0"/>
              <a:t>The Story of </a:t>
            </a:r>
            <a:r>
              <a:rPr lang="en-US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Dev</a:t>
            </a:r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Ops</a:t>
            </a:r>
            <a:endParaRPr lang="en-US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l"/>
            <a:endParaRPr lang="en-US" dirty="0" smtClean="0"/>
          </a:p>
          <a:p>
            <a:pPr algn="l"/>
            <a:r>
              <a:rPr lang="en-US" dirty="0" smtClean="0"/>
              <a:t>Vahid Ashrafian – </a:t>
            </a:r>
            <a:r>
              <a:rPr lang="en-US" dirty="0" err="1" smtClean="0"/>
              <a:t>Pichak</a:t>
            </a:r>
            <a:r>
              <a:rPr lang="en-US" dirty="0" smtClean="0"/>
              <a:t> Co.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1092" y="934809"/>
            <a:ext cx="2353281" cy="184952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5456" y="4014283"/>
            <a:ext cx="415636" cy="415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439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Juju?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1515" y="1825625"/>
            <a:ext cx="5188970" cy="4351338"/>
          </a:xfr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AEAB70-DD23-456D-AF08-CCFB772ACEE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143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Provides </a:t>
            </a:r>
            <a:r>
              <a:rPr lang="en-US" dirty="0"/>
              <a:t>a modeling language for users that abstracts the specifics of operating complex big software </a:t>
            </a:r>
            <a:r>
              <a:rPr lang="en-US" dirty="0" smtClean="0"/>
              <a:t>topologies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3102" y="332077"/>
            <a:ext cx="2625796" cy="1426079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AEAB70-DD23-456D-AF08-CCFB772ACEE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616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3398" y="2073275"/>
            <a:ext cx="4325203" cy="4351338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8478" y="332077"/>
            <a:ext cx="2435042" cy="1322480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AEAB70-DD23-456D-AF08-CCFB772ACEE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748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8478" y="332077"/>
            <a:ext cx="2435042" cy="1322480"/>
          </a:xfrm>
          <a:prstGeom prst="rect">
            <a:avLst/>
          </a:prstGeom>
        </p:spPr>
      </p:pic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5175" y="2086769"/>
            <a:ext cx="5581650" cy="3829050"/>
          </a:xfr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AEAB70-DD23-456D-AF08-CCFB772ACEE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262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Containers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3573" y="2720002"/>
            <a:ext cx="7544853" cy="2562583"/>
          </a:xfr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AEAB70-DD23-456D-AF08-CCFB772ACEE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5980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AEAB70-DD23-456D-AF08-CCFB772ACEEC}" type="slidenum">
              <a:rPr lang="en-US" smtClean="0"/>
              <a:t>15</a:t>
            </a:fld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2495" y="1314450"/>
            <a:ext cx="5882333" cy="368639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 rot="19822150">
            <a:off x="4663440" y="2862072"/>
            <a:ext cx="5257800" cy="14630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 rot="1957594">
            <a:off x="4663440" y="2862072"/>
            <a:ext cx="5257800" cy="14630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806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val 20"/>
          <p:cNvSpPr/>
          <p:nvPr/>
        </p:nvSpPr>
        <p:spPr>
          <a:xfrm>
            <a:off x="6232285" y="2263933"/>
            <a:ext cx="1077694" cy="11379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Purchase</a:t>
            </a:r>
            <a:endParaRPr lang="en-US" sz="11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5971032" y="2986310"/>
            <a:ext cx="1600200" cy="13898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r>
              <a:rPr lang="en-US" dirty="0" smtClean="0"/>
              <a:t>        BL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8673" y="3526497"/>
            <a:ext cx="387223" cy="387223"/>
          </a:xfr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8095" y="2977055"/>
            <a:ext cx="826074" cy="826074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5300406" y="5310632"/>
            <a:ext cx="1115568" cy="7223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5113" y="5206854"/>
            <a:ext cx="826154" cy="826154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6793493" y="5312664"/>
            <a:ext cx="1115568" cy="7223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3493" y="5310632"/>
            <a:ext cx="777739" cy="724408"/>
          </a:xfrm>
          <a:prstGeom prst="rect">
            <a:avLst/>
          </a:prstGeom>
        </p:spPr>
      </p:pic>
      <p:cxnSp>
        <p:nvCxnSpPr>
          <p:cNvPr id="18" name="Straight Connector 17"/>
          <p:cNvCxnSpPr>
            <a:stCxn id="5" idx="4"/>
          </p:cNvCxnSpPr>
          <p:nvPr/>
        </p:nvCxnSpPr>
        <p:spPr>
          <a:xfrm flipH="1">
            <a:off x="5769864" y="4376198"/>
            <a:ext cx="1001268" cy="9344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5" idx="4"/>
            <a:endCxn id="14" idx="0"/>
          </p:cNvCxnSpPr>
          <p:nvPr/>
        </p:nvCxnSpPr>
        <p:spPr>
          <a:xfrm>
            <a:off x="6771132" y="4376198"/>
            <a:ext cx="580145" cy="9364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/>
          <p:cNvSpPr/>
          <p:nvPr/>
        </p:nvSpPr>
        <p:spPr>
          <a:xfrm>
            <a:off x="3425952" y="3289316"/>
            <a:ext cx="917448" cy="7838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Alert</a:t>
            </a:r>
            <a:endParaRPr lang="en-US" dirty="0"/>
          </a:p>
        </p:txBody>
      </p:sp>
      <p:cxnSp>
        <p:nvCxnSpPr>
          <p:cNvPr id="24" name="Straight Connector 23"/>
          <p:cNvCxnSpPr>
            <a:stCxn id="5" idx="2"/>
            <a:endCxn id="22" idx="6"/>
          </p:cNvCxnSpPr>
          <p:nvPr/>
        </p:nvCxnSpPr>
        <p:spPr>
          <a:xfrm flipH="1">
            <a:off x="4343400" y="3681254"/>
            <a:ext cx="162763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4143855" y="694944"/>
            <a:ext cx="1952145" cy="11917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  <a:p>
            <a:pPr algn="ctr"/>
            <a:r>
              <a:rPr lang="en-US" dirty="0" smtClean="0"/>
              <a:t>Monitoring</a:t>
            </a:r>
            <a:endParaRPr lang="en-US" dirty="0"/>
          </a:p>
        </p:txBody>
      </p:sp>
      <p:cxnSp>
        <p:nvCxnSpPr>
          <p:cNvPr id="29" name="Straight Connector 28"/>
          <p:cNvCxnSpPr>
            <a:stCxn id="25" idx="4"/>
            <a:endCxn id="5" idx="2"/>
          </p:cNvCxnSpPr>
          <p:nvPr/>
        </p:nvCxnSpPr>
        <p:spPr>
          <a:xfrm>
            <a:off x="5119928" y="1886656"/>
            <a:ext cx="851104" cy="17945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25" idx="4"/>
            <a:endCxn id="22" idx="0"/>
          </p:cNvCxnSpPr>
          <p:nvPr/>
        </p:nvCxnSpPr>
        <p:spPr>
          <a:xfrm flipH="1">
            <a:off x="3884676" y="1886656"/>
            <a:ext cx="1235252" cy="14026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/>
          <p:cNvSpPr/>
          <p:nvPr/>
        </p:nvSpPr>
        <p:spPr>
          <a:xfrm>
            <a:off x="9198864" y="2625114"/>
            <a:ext cx="1508760" cy="13284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Analytics</a:t>
            </a:r>
            <a:endParaRPr lang="en-US" dirty="0"/>
          </a:p>
        </p:txBody>
      </p:sp>
      <p:cxnSp>
        <p:nvCxnSpPr>
          <p:cNvPr id="34" name="Straight Connector 33"/>
          <p:cNvCxnSpPr>
            <a:stCxn id="32" idx="4"/>
          </p:cNvCxnSpPr>
          <p:nvPr/>
        </p:nvCxnSpPr>
        <p:spPr>
          <a:xfrm flipH="1">
            <a:off x="5769864" y="3953518"/>
            <a:ext cx="4183380" cy="13571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32" idx="4"/>
          </p:cNvCxnSpPr>
          <p:nvPr/>
        </p:nvCxnSpPr>
        <p:spPr>
          <a:xfrm flipH="1">
            <a:off x="7351277" y="3953518"/>
            <a:ext cx="2601967" cy="13970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Content Placeholder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7870" y="3812383"/>
            <a:ext cx="193612" cy="193612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8581" y="3289316"/>
            <a:ext cx="292190" cy="292190"/>
          </a:xfrm>
          <a:prstGeom prst="rect">
            <a:avLst/>
          </a:prstGeom>
        </p:spPr>
      </p:pic>
      <p:pic>
        <p:nvPicPr>
          <p:cNvPr id="39" name="Content Placeholder 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5180" y="2388576"/>
            <a:ext cx="269320" cy="269320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8343" y="2277181"/>
            <a:ext cx="451846" cy="451846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848" y="580302"/>
            <a:ext cx="861632" cy="861632"/>
          </a:xfrm>
          <a:prstGeom prst="rect">
            <a:avLst/>
          </a:prstGeom>
        </p:spPr>
      </p:pic>
      <p:sp>
        <p:nvSpPr>
          <p:cNvPr id="45" name="Slide Number Placeholder 4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AEAB70-DD23-456D-AF08-CCFB772ACEEC}" type="slidenum">
              <a:rPr lang="en-US" smtClean="0"/>
              <a:t>16</a:t>
            </a:fld>
            <a:endParaRPr lang="en-US"/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12" y="3847412"/>
            <a:ext cx="474467" cy="474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197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Continues Delivery &amp; Deployment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140" y="3029484"/>
            <a:ext cx="1400436" cy="1400436"/>
          </a:xfr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3917" y="2862490"/>
            <a:ext cx="1124350" cy="183333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7408" y="2945511"/>
            <a:ext cx="1850516" cy="18505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7924" y="3118236"/>
            <a:ext cx="2251747" cy="122293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6813" y="2129716"/>
            <a:ext cx="1468438" cy="124327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3562" y="3609137"/>
            <a:ext cx="1468438" cy="124327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5394" y="4880038"/>
            <a:ext cx="1468438" cy="1243277"/>
          </a:xfrm>
          <a:prstGeom prst="rect">
            <a:avLst/>
          </a:prstGeom>
        </p:spPr>
      </p:pic>
      <p:sp>
        <p:nvSpPr>
          <p:cNvPr id="20" name="Right Arrow 19"/>
          <p:cNvSpPr/>
          <p:nvPr/>
        </p:nvSpPr>
        <p:spPr>
          <a:xfrm>
            <a:off x="1348366" y="3646852"/>
            <a:ext cx="1062976" cy="165170"/>
          </a:xfrm>
          <a:prstGeom prst="rightArrow">
            <a:avLst>
              <a:gd name="adj1" fmla="val 35320"/>
              <a:gd name="adj2" fmla="val 5000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/>
          <p:cNvSpPr/>
          <p:nvPr/>
        </p:nvSpPr>
        <p:spPr>
          <a:xfrm>
            <a:off x="3796291" y="3646852"/>
            <a:ext cx="819241" cy="165170"/>
          </a:xfrm>
          <a:prstGeom prst="rightArrow">
            <a:avLst>
              <a:gd name="adj1" fmla="val 35320"/>
              <a:gd name="adj2" fmla="val 5000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/>
          <p:cNvSpPr/>
          <p:nvPr/>
        </p:nvSpPr>
        <p:spPr>
          <a:xfrm>
            <a:off x="8253990" y="3696308"/>
            <a:ext cx="1898073" cy="115713"/>
          </a:xfrm>
          <a:prstGeom prst="rightArrow">
            <a:avLst>
              <a:gd name="adj1" fmla="val 35320"/>
              <a:gd name="adj2" fmla="val 5000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/>
          <p:cNvSpPr/>
          <p:nvPr/>
        </p:nvSpPr>
        <p:spPr>
          <a:xfrm rot="1415886">
            <a:off x="8102539" y="4265830"/>
            <a:ext cx="1898073" cy="115713"/>
          </a:xfrm>
          <a:prstGeom prst="rightArrow">
            <a:avLst>
              <a:gd name="adj1" fmla="val 35320"/>
              <a:gd name="adj2" fmla="val 5000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Arrow 23"/>
          <p:cNvSpPr/>
          <p:nvPr/>
        </p:nvSpPr>
        <p:spPr>
          <a:xfrm rot="20379294">
            <a:off x="8119651" y="3139877"/>
            <a:ext cx="1898073" cy="115713"/>
          </a:xfrm>
          <a:prstGeom prst="rightArrow">
            <a:avLst>
              <a:gd name="adj1" fmla="val 35320"/>
              <a:gd name="adj2" fmla="val 5000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648635" y="2339779"/>
            <a:ext cx="1211462" cy="121146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715390" y="3219457"/>
            <a:ext cx="325667" cy="434223"/>
          </a:xfrm>
          <a:prstGeom prst="rect">
            <a:avLst/>
          </a:prstGeom>
        </p:spPr>
      </p:pic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AEAB70-DD23-456D-AF08-CCFB772ACEE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554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 Relic Servers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9380" y="1825625"/>
            <a:ext cx="8033239" cy="4351338"/>
          </a:xfr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AEAB70-DD23-456D-AF08-CCFB772ACEE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839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Griffin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077324" y="633413"/>
            <a:ext cx="1724025" cy="1874535"/>
          </a:xfrm>
        </p:spPr>
      </p:pic>
      <p:sp>
        <p:nvSpPr>
          <p:cNvPr id="5" name="Right Arrow Callout 4"/>
          <p:cNvSpPr/>
          <p:nvPr/>
        </p:nvSpPr>
        <p:spPr>
          <a:xfrm>
            <a:off x="3038473" y="2612723"/>
            <a:ext cx="1800225" cy="2828925"/>
          </a:xfrm>
          <a:prstGeom prst="rightArrowCallout">
            <a:avLst>
              <a:gd name="adj1" fmla="val 11532"/>
              <a:gd name="adj2" fmla="val 10185"/>
              <a:gd name="adj3" fmla="val 15236"/>
              <a:gd name="adj4" fmla="val 7297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Gatherer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4838698" y="2612722"/>
            <a:ext cx="2371725" cy="2828925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Runner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991223" y="2612721"/>
            <a:ext cx="1762125" cy="282892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6296023" y="2754615"/>
            <a:ext cx="1276350" cy="390525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Reporter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6296023" y="3287033"/>
            <a:ext cx="1276350" cy="390525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Cleaner</a:t>
            </a:r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6296023" y="4940149"/>
            <a:ext cx="1276350" cy="390525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Checker</a:t>
            </a:r>
            <a:endParaRPr lang="en-US" dirty="0"/>
          </a:p>
        </p:txBody>
      </p:sp>
      <p:sp>
        <p:nvSpPr>
          <p:cNvPr id="11" name="Oval 10"/>
          <p:cNvSpPr/>
          <p:nvPr/>
        </p:nvSpPr>
        <p:spPr>
          <a:xfrm>
            <a:off x="6934200" y="3876675"/>
            <a:ext cx="76200" cy="762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6934200" y="4056214"/>
            <a:ext cx="76200" cy="762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6934200" y="4231481"/>
            <a:ext cx="76200" cy="762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6934196" y="4740125"/>
            <a:ext cx="76200" cy="762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AEAB70-DD23-456D-AF08-CCFB772ACEE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958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Story of </a:t>
            </a:r>
            <a:r>
              <a:rPr lang="en-US" dirty="0" err="1" smtClean="0"/>
              <a:t>Pichak</a:t>
            </a:r>
            <a:endParaRPr lang="en-US" dirty="0" smtClean="0"/>
          </a:p>
          <a:p>
            <a:r>
              <a:rPr lang="en-US" dirty="0" smtClean="0"/>
              <a:t>Story of DevOps</a:t>
            </a:r>
          </a:p>
          <a:p>
            <a:r>
              <a:rPr lang="en-US" dirty="0" smtClean="0"/>
              <a:t>Your Story</a:t>
            </a:r>
          </a:p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AEAB70-DD23-456D-AF08-CCFB772ACEE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010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 Relic Insights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78208"/>
            <a:ext cx="10515600" cy="4046171"/>
          </a:xfr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AEAB70-DD23-456D-AF08-CCFB772ACEE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434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From </a:t>
            </a:r>
            <a:r>
              <a:rPr lang="en-US" dirty="0" smtClean="0">
                <a:solidFill>
                  <a:srgbClr val="FF9999"/>
                </a:solidFill>
              </a:rPr>
              <a:t>Dev</a:t>
            </a:r>
            <a:r>
              <a:rPr lang="en-US" dirty="0" smtClean="0"/>
              <a:t> to </a:t>
            </a:r>
            <a:r>
              <a:rPr lang="en-U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Ops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366837" y="2343151"/>
            <a:ext cx="9458325" cy="323849"/>
          </a:xfrm>
          <a:prstGeom prst="rect">
            <a:avLst/>
          </a:prstGeom>
          <a:gradFill flip="none" rotWithShape="1">
            <a:gsLst>
              <a:gs pos="0">
                <a:srgbClr val="FF0000">
                  <a:alpha val="50000"/>
                </a:srgbClr>
              </a:gs>
              <a:gs pos="100000">
                <a:srgbClr val="0070C0">
                  <a:alpha val="50000"/>
                </a:srgb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366837" y="2722861"/>
            <a:ext cx="9007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/>
              <a:t>Amirs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9871055" y="2722861"/>
            <a:ext cx="9541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dirty="0" smtClean="0"/>
              <a:t>Hasan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4102481" y="2732833"/>
            <a:ext cx="8840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Vahid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7054817" y="2732833"/>
            <a:ext cx="11960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/>
              <a:t>Soroush</a:t>
            </a:r>
            <a:endParaRPr lang="en-US" sz="2400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AEAB70-DD23-456D-AF08-CCFB772ACEE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934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1562" y="1166600"/>
            <a:ext cx="6268876" cy="4351338"/>
          </a:xfr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AEAB70-DD23-456D-AF08-CCFB772ACEE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904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323573" y="2720002"/>
            <a:ext cx="7544853" cy="2562583"/>
          </a:xfr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AEAB70-DD23-456D-AF08-CCFB772ACEE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928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323573" y="2720002"/>
            <a:ext cx="7544853" cy="2562583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1525" y="2033587"/>
            <a:ext cx="3028950" cy="2790825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AEAB70-DD23-456D-AF08-CCFB772ACEE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217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108" y="1825625"/>
            <a:ext cx="5801784" cy="4351338"/>
          </a:xfr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AEAB70-DD23-456D-AF08-CCFB772ACEE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234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Interrupts!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6300" y="1825625"/>
            <a:ext cx="4179400" cy="4351338"/>
          </a:xfr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AEAB70-DD23-456D-AF08-CCFB772ACEE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689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 </a:t>
            </a:r>
            <a:r>
              <a:rPr lang="en-US" dirty="0"/>
              <a:t>N</a:t>
            </a:r>
            <a:r>
              <a:rPr lang="en-US" dirty="0" smtClean="0"/>
              <a:t>eed to Change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9380" y="1825625"/>
            <a:ext cx="8033239" cy="4351338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AEAB70-DD23-456D-AF08-CCFB772ACEE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159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Spotify Culture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9380" y="1825625"/>
            <a:ext cx="8033239" cy="4351338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AEAB70-DD23-456D-AF08-CCFB772ACEE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312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we get things done at </a:t>
            </a:r>
            <a:r>
              <a:rPr lang="en-US" dirty="0" err="1"/>
              <a:t>Pichak</a:t>
            </a:r>
            <a:r>
              <a:rPr lang="en-US" dirty="0"/>
              <a:t> </a:t>
            </a:r>
            <a:r>
              <a:rPr lang="en-US" dirty="0" smtClean="0"/>
              <a:t>DevOps Team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Basic Ideas of Kanban</a:t>
            </a:r>
          </a:p>
          <a:p>
            <a:pPr lvl="1"/>
            <a:r>
              <a:rPr lang="en-US" dirty="0" smtClean="0"/>
              <a:t>Limit </a:t>
            </a:r>
            <a:r>
              <a:rPr lang="en-US" dirty="0"/>
              <a:t>work in </a:t>
            </a:r>
            <a:r>
              <a:rPr lang="en-US" dirty="0" smtClean="0"/>
              <a:t>progress</a:t>
            </a:r>
          </a:p>
          <a:p>
            <a:pPr lvl="1"/>
            <a:r>
              <a:rPr lang="en-US" dirty="0"/>
              <a:t>Prioritize completion of work in progress over new </a:t>
            </a:r>
            <a:r>
              <a:rPr lang="en-US" dirty="0" smtClean="0"/>
              <a:t>work</a:t>
            </a:r>
          </a:p>
          <a:p>
            <a:pPr lvl="1"/>
            <a:r>
              <a:rPr lang="en-US" dirty="0"/>
              <a:t>Manage the flow of work through the </a:t>
            </a:r>
            <a:r>
              <a:rPr lang="en-US" dirty="0" smtClean="0"/>
              <a:t>system</a:t>
            </a:r>
          </a:p>
          <a:p>
            <a:pPr lvl="1"/>
            <a:r>
              <a:rPr lang="en-US" dirty="0"/>
              <a:t>Visualize the workflow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AEAB70-DD23-456D-AF08-CCFB772ACEE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036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Story of </a:t>
            </a:r>
            <a:r>
              <a:rPr lang="en-US" dirty="0" err="1" smtClean="0"/>
              <a:t>Pichak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4559" y="453594"/>
            <a:ext cx="1582881" cy="1582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803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Request Channels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Internal</a:t>
            </a:r>
          </a:p>
          <a:p>
            <a:r>
              <a:rPr lang="en-US" dirty="0"/>
              <a:t>External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AEAB70-DD23-456D-AF08-CCFB772ACEE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02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Request Channels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Incidents</a:t>
            </a:r>
          </a:p>
          <a:p>
            <a:r>
              <a:rPr lang="en-US" dirty="0" smtClean="0"/>
              <a:t>Tasks</a:t>
            </a:r>
          </a:p>
          <a:p>
            <a:r>
              <a:rPr lang="en-US" dirty="0" smtClean="0"/>
              <a:t>Stories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AEAB70-DD23-456D-AF08-CCFB772ACEE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20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Request Channels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Incidents</a:t>
            </a:r>
          </a:p>
          <a:p>
            <a:r>
              <a:rPr lang="en-US" dirty="0" smtClean="0"/>
              <a:t>Tasks</a:t>
            </a:r>
          </a:p>
          <a:p>
            <a:r>
              <a:rPr lang="en-US" dirty="0" smtClean="0"/>
              <a:t>Stories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3851" y="3273044"/>
            <a:ext cx="5188798" cy="316109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7550" y="1193761"/>
            <a:ext cx="4922206" cy="1251030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>
            <a:off x="2628900" y="2057400"/>
            <a:ext cx="437197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Elbow Connector 11"/>
          <p:cNvCxnSpPr/>
          <p:nvPr/>
        </p:nvCxnSpPr>
        <p:spPr>
          <a:xfrm>
            <a:off x="2066925" y="2571750"/>
            <a:ext cx="4638675" cy="619125"/>
          </a:xfrm>
          <a:prstGeom prst="bentConnector3">
            <a:avLst>
              <a:gd name="adj1" fmla="val 99897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Elbow Connector 15"/>
          <p:cNvCxnSpPr/>
          <p:nvPr/>
        </p:nvCxnSpPr>
        <p:spPr>
          <a:xfrm>
            <a:off x="2295528" y="3076655"/>
            <a:ext cx="3819522" cy="2271675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AEAB70-DD23-456D-AF08-CCFB772ACEE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697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1562" y="1166600"/>
            <a:ext cx="6268876" cy="4351338"/>
          </a:xfr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AEAB70-DD23-456D-AF08-CCFB772ACEE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094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Story </a:t>
            </a:r>
            <a:r>
              <a:rPr lang="en-US" dirty="0"/>
              <a:t>of 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Dev</a:t>
            </a: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</a:rPr>
              <a:t>Ops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9359" y="466643"/>
            <a:ext cx="2353281" cy="1849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155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 I wrote the code, now what?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930" y="1825625"/>
            <a:ext cx="6962140" cy="4351338"/>
          </a:xfrm>
        </p:spPr>
      </p:pic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AEAB70-DD23-456D-AF08-CCFB772ACEE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544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DevOps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3465" y="2058988"/>
            <a:ext cx="4465070" cy="3884612"/>
          </a:xfr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AEAB70-DD23-456D-AF08-CCFB772ACEE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105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DevOps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273" y="2544536"/>
            <a:ext cx="1825646" cy="55408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2405" y="2699112"/>
            <a:ext cx="2035629" cy="688522"/>
          </a:xfrm>
          <a:prstGeom prst="rect">
            <a:avLst/>
          </a:prstGeom>
        </p:spPr>
      </p:pic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7964" y="1472974"/>
            <a:ext cx="3214687" cy="2143125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8721" y="3869190"/>
            <a:ext cx="714375" cy="3429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0744" y="3134405"/>
            <a:ext cx="2775857" cy="277585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7819" y="4665703"/>
            <a:ext cx="2752490" cy="124455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639" y="3387634"/>
            <a:ext cx="2469339" cy="1106124"/>
          </a:xfrm>
          <a:prstGeom prst="rect">
            <a:avLst/>
          </a:prstGeom>
        </p:spPr>
      </p:pic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AEAB70-DD23-456D-AF08-CCFB772ACEE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862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Three Ways of DevOps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First Way: Accelerate Flow</a:t>
            </a:r>
          </a:p>
          <a:p>
            <a:r>
              <a:rPr lang="en-US" dirty="0" smtClean="0"/>
              <a:t>The Second Way: Amplify Feedback Loops</a:t>
            </a:r>
          </a:p>
          <a:p>
            <a:r>
              <a:rPr lang="en-US" dirty="0" smtClean="0"/>
              <a:t>The Third Way: Accelerate Learning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2552" y="1270558"/>
            <a:ext cx="2835876" cy="4343089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AEAB70-DD23-456D-AF08-CCFB772ACEE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100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First Way: Accelerate Flow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Continues Delivery &amp; Deployment</a:t>
            </a:r>
          </a:p>
          <a:p>
            <a:pPr lvl="1"/>
            <a:r>
              <a:rPr lang="en-US" dirty="0"/>
              <a:t>Small and Frequent </a:t>
            </a:r>
            <a:r>
              <a:rPr lang="en-US" dirty="0" smtClean="0"/>
              <a:t>Changes</a:t>
            </a:r>
          </a:p>
          <a:p>
            <a:pPr lvl="1"/>
            <a:r>
              <a:rPr lang="en-US" dirty="0" smtClean="0"/>
              <a:t>Fast and Frequent Deployment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4361" y="2681717"/>
            <a:ext cx="4840244" cy="3630183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AEAB70-DD23-456D-AF08-CCFB772ACEE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51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Story of </a:t>
            </a:r>
            <a:r>
              <a:rPr lang="en-US" dirty="0" err="1" smtClean="0"/>
              <a:t>Pichak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Story of </a:t>
            </a:r>
            <a:r>
              <a:rPr lang="en-US" dirty="0" err="1" smtClean="0"/>
              <a:t>Pichak</a:t>
            </a:r>
            <a:r>
              <a:rPr lang="en-US" dirty="0" smtClean="0"/>
              <a:t> toward making software, faster, cheaper and good!</a:t>
            </a:r>
          </a:p>
          <a:p>
            <a:pPr lvl="1"/>
            <a:r>
              <a:rPr lang="en-US" dirty="0" smtClean="0"/>
              <a:t>Technical</a:t>
            </a:r>
          </a:p>
          <a:p>
            <a:pPr lvl="1"/>
            <a:r>
              <a:rPr lang="en-US" dirty="0" smtClean="0"/>
              <a:t>Culture</a:t>
            </a:r>
            <a:endParaRPr lang="en-US" dirty="0"/>
          </a:p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AEAB70-DD23-456D-AF08-CCFB772ACEEC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1537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First Way: Accelerate Flow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Pets vs Cattle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2274" y="2018247"/>
            <a:ext cx="8886825" cy="3966093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AEAB70-DD23-456D-AF08-CCFB772ACEEC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289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Microservices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9664" y="1472977"/>
            <a:ext cx="3852672" cy="5056634"/>
          </a:xfr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AEAB70-DD23-456D-AF08-CCFB772ACEEC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555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First Way: Accelerate Flow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Two-Pizza Team</a:t>
            </a:r>
          </a:p>
          <a:p>
            <a:pPr lvl="1"/>
            <a:r>
              <a:rPr lang="en-US" dirty="0"/>
              <a:t>From Idea to Release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0" y="2462212"/>
            <a:ext cx="4262688" cy="2843213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AEAB70-DD23-456D-AF08-CCFB772ACEEC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592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Second Way: Amplify Feedback Loops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Goals:</a:t>
            </a:r>
          </a:p>
          <a:p>
            <a:pPr lvl="1"/>
            <a:r>
              <a:rPr lang="en-US" dirty="0" smtClean="0"/>
              <a:t>Right to Left</a:t>
            </a:r>
          </a:p>
          <a:p>
            <a:pPr lvl="1"/>
            <a:r>
              <a:rPr lang="en-US" dirty="0" smtClean="0"/>
              <a:t>Find and Fix Fast</a:t>
            </a:r>
          </a:p>
          <a:p>
            <a:pPr lvl="1"/>
            <a:r>
              <a:rPr lang="en-US" dirty="0" smtClean="0"/>
              <a:t>Shorten and Amplify Feedback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8236" y="2804790"/>
            <a:ext cx="4840244" cy="3630183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AEAB70-DD23-456D-AF08-CCFB772ACEEC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456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Second Way: Amplify Feedback Loops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Fast Feedback</a:t>
            </a:r>
          </a:p>
          <a:p>
            <a:pPr lvl="1"/>
            <a:r>
              <a:rPr lang="en-US" dirty="0" smtClean="0"/>
              <a:t>Peer </a:t>
            </a:r>
            <a:r>
              <a:rPr lang="en-US" dirty="0"/>
              <a:t>review and </a:t>
            </a:r>
            <a:r>
              <a:rPr lang="en-US" dirty="0" smtClean="0"/>
              <a:t>pairing</a:t>
            </a:r>
          </a:p>
          <a:p>
            <a:pPr lvl="1"/>
            <a:r>
              <a:rPr lang="en-US" dirty="0"/>
              <a:t>Contingency</a:t>
            </a:r>
          </a:p>
          <a:p>
            <a:pPr lvl="1"/>
            <a:r>
              <a:rPr lang="en-US" dirty="0"/>
              <a:t>Design for </a:t>
            </a:r>
            <a:r>
              <a:rPr lang="en-US" dirty="0" smtClean="0"/>
              <a:t>failure</a:t>
            </a:r>
          </a:p>
          <a:p>
            <a:pPr lvl="1"/>
            <a:r>
              <a:rPr lang="en-US" dirty="0" smtClean="0"/>
              <a:t>Feedback loops</a:t>
            </a:r>
          </a:p>
          <a:p>
            <a:pPr lvl="1"/>
            <a:r>
              <a:rPr lang="en-US" dirty="0" smtClean="0"/>
              <a:t>Developer managed service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AEAB70-DD23-456D-AF08-CCFB772ACEEC}" type="slidenum">
              <a:rPr lang="en-US" smtClean="0"/>
              <a:t>44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7437" y="2052638"/>
            <a:ext cx="4886325" cy="3351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603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Second Way: Amplify Feedback Loops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t="8784" r="2453"/>
          <a:stretch/>
        </p:blipFill>
        <p:spPr>
          <a:xfrm>
            <a:off x="6991351" y="1370807"/>
            <a:ext cx="4838700" cy="4895850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AEAB70-DD23-456D-AF08-CCFB772ACEEC}" type="slidenum">
              <a:rPr lang="en-US" smtClean="0"/>
              <a:t>45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Etsy Operability </a:t>
            </a:r>
            <a:r>
              <a:rPr lang="en-US" sz="2400" dirty="0" smtClean="0"/>
              <a:t>Review </a:t>
            </a:r>
            <a:r>
              <a:rPr lang="en-US" sz="2400" dirty="0"/>
              <a:t>Contingency </a:t>
            </a:r>
            <a:r>
              <a:rPr lang="en-US" sz="2400" dirty="0" smtClean="0"/>
              <a:t>Checklist:</a:t>
            </a:r>
            <a:endParaRPr lang="en-US" sz="2400" dirty="0"/>
          </a:p>
          <a:p>
            <a:pPr lvl="1"/>
            <a:r>
              <a:rPr lang="en-US" sz="2000" dirty="0" smtClean="0"/>
              <a:t>When will it be launched</a:t>
            </a:r>
          </a:p>
          <a:p>
            <a:pPr lvl="1"/>
            <a:r>
              <a:rPr lang="en-US" sz="2000" dirty="0" smtClean="0"/>
              <a:t>Who is launching it</a:t>
            </a:r>
          </a:p>
          <a:p>
            <a:pPr lvl="1"/>
            <a:r>
              <a:rPr lang="en-US" sz="2000" dirty="0" smtClean="0"/>
              <a:t>Has it been in production yet</a:t>
            </a:r>
          </a:p>
          <a:p>
            <a:pPr lvl="1"/>
            <a:r>
              <a:rPr lang="en-US" sz="2000" dirty="0" smtClean="0"/>
              <a:t>Can it be dark, feature or percentage launched</a:t>
            </a:r>
          </a:p>
          <a:p>
            <a:pPr lvl="1"/>
            <a:r>
              <a:rPr lang="en-US" sz="2000" dirty="0" smtClean="0"/>
              <a:t>Is it new infrastructure</a:t>
            </a:r>
          </a:p>
          <a:p>
            <a:pPr lvl="1"/>
            <a:r>
              <a:rPr lang="en-US" sz="2000" dirty="0" smtClean="0"/>
              <a:t>Has an on off switch</a:t>
            </a:r>
          </a:p>
          <a:p>
            <a:pPr lvl="1"/>
            <a:r>
              <a:rPr lang="en-US" sz="2000" dirty="0" smtClean="0"/>
              <a:t>All parties available at launch time</a:t>
            </a:r>
          </a:p>
          <a:p>
            <a:pPr lvl="1"/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798074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Second Way: Amplify Feedback Loops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Deploys – Upgrading </a:t>
            </a:r>
            <a:r>
              <a:rPr lang="en-US" dirty="0"/>
              <a:t>L</a:t>
            </a:r>
            <a:r>
              <a:rPr lang="en-US" dirty="0" smtClean="0"/>
              <a:t>ive Services</a:t>
            </a:r>
          </a:p>
          <a:p>
            <a:pPr lvl="1"/>
            <a:r>
              <a:rPr lang="en-US" dirty="0" smtClean="0"/>
              <a:t>Canary</a:t>
            </a:r>
          </a:p>
          <a:p>
            <a:pPr lvl="1"/>
            <a:r>
              <a:rPr lang="en-US" dirty="0" smtClean="0"/>
              <a:t>Rolling upgrades</a:t>
            </a:r>
          </a:p>
          <a:p>
            <a:pPr lvl="1"/>
            <a:r>
              <a:rPr lang="en-US" dirty="0" smtClean="0"/>
              <a:t>Blue green deploy</a:t>
            </a:r>
          </a:p>
          <a:p>
            <a:pPr lvl="1"/>
            <a:r>
              <a:rPr lang="en-US" dirty="0"/>
              <a:t>Dark deploys</a:t>
            </a:r>
          </a:p>
          <a:p>
            <a:pPr lvl="1"/>
            <a:r>
              <a:rPr lang="en-US" dirty="0" smtClean="0"/>
              <a:t>Toggling feature</a:t>
            </a:r>
          </a:p>
          <a:p>
            <a:pPr lvl="1"/>
            <a:r>
              <a:rPr lang="en-US" dirty="0"/>
              <a:t>A/B </a:t>
            </a:r>
            <a:r>
              <a:rPr lang="en-US" dirty="0" smtClean="0"/>
              <a:t>testing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AEAB70-DD23-456D-AF08-CCFB772ACEEC}" type="slidenum">
              <a:rPr lang="en-US" smtClean="0"/>
              <a:t>46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3700" y="2035175"/>
            <a:ext cx="4267200" cy="3186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606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Second Way: Amplify Feedback Loops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Monitoring : Looking at Service Stack</a:t>
            </a:r>
          </a:p>
          <a:p>
            <a:pPr lvl="1"/>
            <a:r>
              <a:rPr lang="en-US" dirty="0" smtClean="0"/>
              <a:t>Business indicators</a:t>
            </a:r>
          </a:p>
          <a:p>
            <a:pPr lvl="1"/>
            <a:r>
              <a:rPr lang="en-US" dirty="0" smtClean="0"/>
              <a:t>Application indicators</a:t>
            </a:r>
          </a:p>
          <a:p>
            <a:pPr lvl="1"/>
            <a:r>
              <a:rPr lang="en-US" dirty="0"/>
              <a:t>Infrastructure </a:t>
            </a:r>
            <a:r>
              <a:rPr lang="en-US" dirty="0" smtClean="0"/>
              <a:t>indicators</a:t>
            </a:r>
          </a:p>
          <a:p>
            <a:pPr lvl="1"/>
            <a:r>
              <a:rPr lang="en-US" dirty="0"/>
              <a:t>User based </a:t>
            </a:r>
            <a:r>
              <a:rPr lang="en-US" dirty="0" smtClean="0"/>
              <a:t>indicators</a:t>
            </a:r>
          </a:p>
          <a:p>
            <a:pPr lvl="1"/>
            <a:r>
              <a:rPr lang="en-US" dirty="0"/>
              <a:t>Deployment indicators</a:t>
            </a:r>
            <a:endParaRPr lang="en-US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AEAB70-DD23-456D-AF08-CCFB772ACEEC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340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Second Way: Amplify Feedback Loops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Monitoring : Google’s Four Golden Signals</a:t>
            </a:r>
          </a:p>
          <a:p>
            <a:pPr lvl="1"/>
            <a:r>
              <a:rPr lang="en-US" dirty="0" smtClean="0"/>
              <a:t>Latency</a:t>
            </a:r>
          </a:p>
          <a:p>
            <a:pPr lvl="1"/>
            <a:r>
              <a:rPr lang="en-US" dirty="0" smtClean="0"/>
              <a:t>Traffic</a:t>
            </a:r>
          </a:p>
          <a:p>
            <a:pPr lvl="1"/>
            <a:r>
              <a:rPr lang="en-US" dirty="0" smtClean="0"/>
              <a:t>Errors</a:t>
            </a:r>
          </a:p>
          <a:p>
            <a:pPr lvl="1"/>
            <a:r>
              <a:rPr lang="en-US" dirty="0" smtClean="0"/>
              <a:t>Saturation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AEAB70-DD23-456D-AF08-CCFB772ACEEC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068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Second Way: Amplify Feedback Loops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36705" y="1825625"/>
            <a:ext cx="6518590" cy="4351338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AEAB70-DD23-456D-AF08-CCFB772ACEEC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667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6133" y="1905635"/>
            <a:ext cx="3273567" cy="2051509"/>
          </a:xfrm>
        </p:spPr>
      </p:pic>
      <p:pic>
        <p:nvPicPr>
          <p:cNvPr id="6" name="Content Placeholder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2495" y="1314450"/>
            <a:ext cx="5882333" cy="368639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9767" y="1314450"/>
            <a:ext cx="5123023" cy="4869180"/>
          </a:xfrm>
          <a:prstGeom prst="rect">
            <a:avLst/>
          </a:prstGeom>
        </p:spPr>
      </p:pic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AEAB70-DD23-456D-AF08-CCFB772ACEE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6629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Second Way: Amplify Feedback Loops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Design for </a:t>
            </a:r>
            <a:r>
              <a:rPr lang="en-US" dirty="0" smtClean="0"/>
              <a:t>failure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AEAB70-DD23-456D-AF08-CCFB772ACEEC}" type="slidenum">
              <a:rPr lang="en-US" smtClean="0"/>
              <a:t>50</a:t>
            </a:fld>
            <a:endParaRPr lang="en-US"/>
          </a:p>
        </p:txBody>
      </p:sp>
      <p:pic>
        <p:nvPicPr>
          <p:cNvPr id="11" name="Content Placeholder 3"/>
          <p:cNvPicPr>
            <a:picLocks noChangeAspect="1"/>
          </p:cNvPicPr>
          <p:nvPr/>
        </p:nvPicPr>
        <p:blipFill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086724" y="2833688"/>
            <a:ext cx="1724025" cy="1874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898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Second Way: Amplify Feedback Loops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Design for </a:t>
            </a:r>
            <a:r>
              <a:rPr lang="en-US" dirty="0" smtClean="0"/>
              <a:t>failure</a:t>
            </a:r>
          </a:p>
          <a:p>
            <a:pPr lvl="1"/>
            <a:r>
              <a:rPr lang="en-US" dirty="0"/>
              <a:t>The Netflix Simian Army </a:t>
            </a:r>
          </a:p>
          <a:p>
            <a:pPr lvl="2"/>
            <a:r>
              <a:rPr lang="en-US" dirty="0" smtClean="0"/>
              <a:t>Chaos Monkey</a:t>
            </a:r>
          </a:p>
          <a:p>
            <a:pPr lvl="2"/>
            <a:r>
              <a:rPr lang="en-US" dirty="0"/>
              <a:t>Latency </a:t>
            </a:r>
            <a:r>
              <a:rPr lang="en-US" dirty="0" smtClean="0"/>
              <a:t>Monkey</a:t>
            </a:r>
          </a:p>
          <a:p>
            <a:pPr lvl="2"/>
            <a:r>
              <a:rPr lang="en-US" dirty="0"/>
              <a:t>Conformity </a:t>
            </a:r>
            <a:r>
              <a:rPr lang="en-US" dirty="0" smtClean="0"/>
              <a:t>Monkey</a:t>
            </a:r>
          </a:p>
          <a:p>
            <a:pPr lvl="2"/>
            <a:r>
              <a:rPr lang="en-US" dirty="0" smtClean="0"/>
              <a:t>Doctor Monkey</a:t>
            </a:r>
          </a:p>
          <a:p>
            <a:pPr lvl="2"/>
            <a:r>
              <a:rPr lang="en-US" dirty="0"/>
              <a:t>Janitor </a:t>
            </a:r>
            <a:r>
              <a:rPr lang="en-US" dirty="0" smtClean="0"/>
              <a:t>Monkey</a:t>
            </a:r>
          </a:p>
          <a:p>
            <a:pPr lvl="2"/>
            <a:r>
              <a:rPr lang="en-US" dirty="0"/>
              <a:t>Security </a:t>
            </a:r>
            <a:r>
              <a:rPr lang="en-US" dirty="0" smtClean="0"/>
              <a:t>Monkey</a:t>
            </a:r>
          </a:p>
          <a:p>
            <a:pPr lvl="2"/>
            <a:r>
              <a:rPr lang="en-US" dirty="0"/>
              <a:t>10-18 Monkey </a:t>
            </a:r>
            <a:endParaRPr lang="en-US" dirty="0" smtClean="0"/>
          </a:p>
          <a:p>
            <a:pPr lvl="2"/>
            <a:r>
              <a:rPr lang="en-US" dirty="0"/>
              <a:t>Chaos Gorilla</a:t>
            </a:r>
            <a:endParaRPr lang="en-US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AEAB70-DD23-456D-AF08-CCFB772ACEEC}" type="slidenum">
              <a:rPr lang="en-US" smtClean="0"/>
              <a:t>51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5700" y="1548416"/>
            <a:ext cx="3238500" cy="228314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9432" y="3921251"/>
            <a:ext cx="5184768" cy="2255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750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Second Way: Amplify Feedback Loops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ChatOps</a:t>
            </a:r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2744" y="1690688"/>
            <a:ext cx="6326141" cy="4376092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AEAB70-DD23-456D-AF08-CCFB772ACEEC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429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Third Way: Accelerate </a:t>
            </a:r>
            <a:r>
              <a:rPr lang="en-US" dirty="0" smtClean="0"/>
              <a:t>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Learning Organizations</a:t>
            </a:r>
          </a:p>
          <a:p>
            <a:r>
              <a:rPr lang="en-US" dirty="0" smtClean="0"/>
              <a:t>Communication</a:t>
            </a:r>
          </a:p>
          <a:p>
            <a:r>
              <a:rPr lang="en-US" dirty="0" smtClean="0"/>
              <a:t>Blameless Culture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AEAB70-DD23-456D-AF08-CCFB772ACEEC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73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Third Way: Accelerate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Learning Organizations</a:t>
            </a:r>
          </a:p>
          <a:p>
            <a:pPr lvl="1"/>
            <a:r>
              <a:rPr lang="en-US" dirty="0" smtClean="0"/>
              <a:t>Psychological safety</a:t>
            </a:r>
          </a:p>
          <a:p>
            <a:pPr lvl="1"/>
            <a:r>
              <a:rPr lang="en-US" dirty="0" smtClean="0"/>
              <a:t>Appreciation of difference</a:t>
            </a:r>
          </a:p>
          <a:p>
            <a:pPr lvl="1"/>
            <a:r>
              <a:rPr lang="en-US" dirty="0" smtClean="0"/>
              <a:t>Openness to new ideas</a:t>
            </a:r>
          </a:p>
          <a:p>
            <a:pPr lvl="1"/>
            <a:r>
              <a:rPr lang="en-US" dirty="0" smtClean="0"/>
              <a:t>Time for reflection</a:t>
            </a:r>
          </a:p>
          <a:p>
            <a:pPr lvl="1"/>
            <a:r>
              <a:rPr lang="en-US" dirty="0" smtClean="0"/>
              <a:t>Systematic knowledge sharing</a:t>
            </a:r>
          </a:p>
          <a:p>
            <a:pPr lvl="1"/>
            <a:r>
              <a:rPr lang="en-US" dirty="0" smtClean="0"/>
              <a:t>Education and experiment</a:t>
            </a:r>
          </a:p>
          <a:p>
            <a:pPr lvl="1"/>
            <a:r>
              <a:rPr lang="en-US" dirty="0" smtClean="0"/>
              <a:t>Reinforced learning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AEAB70-DD23-456D-AF08-CCFB772ACEEC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809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Third Way: Accelerate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Learning </a:t>
            </a:r>
            <a:r>
              <a:rPr lang="en-US" dirty="0" smtClean="0"/>
              <a:t>Organizations</a:t>
            </a:r>
          </a:p>
          <a:p>
            <a:r>
              <a:rPr lang="en-US" dirty="0"/>
              <a:t>Communication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8354" y="2916874"/>
            <a:ext cx="6596543" cy="3573127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AEAB70-DD23-456D-AF08-CCFB772ACEEC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627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Third Way: Accelerate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Blameless Culture</a:t>
            </a:r>
          </a:p>
          <a:p>
            <a:pPr lvl="1"/>
            <a:r>
              <a:rPr lang="en-US" dirty="0" smtClean="0"/>
              <a:t>A blameless culture believes that systems are NOT inherently safe and humans do the best they can to keep them running.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AEAB70-DD23-456D-AF08-CCFB772ACEEC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988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High-performing organizations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9739" y="1825625"/>
            <a:ext cx="6152521" cy="4351338"/>
          </a:xfr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AEAB70-DD23-456D-AF08-CCFB772ACEEC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09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High-performing organizations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Deploy </a:t>
            </a:r>
            <a:r>
              <a:rPr lang="en-US" dirty="0"/>
              <a:t>200 </a:t>
            </a:r>
            <a:r>
              <a:rPr lang="en-US" dirty="0" smtClean="0"/>
              <a:t>times</a:t>
            </a:r>
          </a:p>
          <a:p>
            <a:r>
              <a:rPr lang="en-US" dirty="0"/>
              <a:t>2,555 times faster lead </a:t>
            </a:r>
            <a:r>
              <a:rPr lang="en-US" dirty="0" smtClean="0"/>
              <a:t>times</a:t>
            </a:r>
          </a:p>
          <a:p>
            <a:r>
              <a:rPr lang="en-US" dirty="0"/>
              <a:t>recover 24 times </a:t>
            </a:r>
            <a:r>
              <a:rPr lang="en-US" dirty="0" smtClean="0"/>
              <a:t>faster</a:t>
            </a:r>
          </a:p>
          <a:p>
            <a:r>
              <a:rPr lang="en-US" dirty="0"/>
              <a:t>three times lower </a:t>
            </a:r>
            <a:r>
              <a:rPr lang="en-US" dirty="0" smtClean="0"/>
              <a:t>change </a:t>
            </a:r>
            <a:r>
              <a:rPr lang="en-US" dirty="0"/>
              <a:t>failure </a:t>
            </a:r>
            <a:r>
              <a:rPr lang="en-US" dirty="0" smtClean="0"/>
              <a:t>rates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AEAB70-DD23-456D-AF08-CCFB772ACEEC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453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Your Story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8960" y="216675"/>
            <a:ext cx="1980767" cy="2099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875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Manuals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114" y="1825625"/>
            <a:ext cx="8133772" cy="4351338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AEAB70-DD23-456D-AF08-CCFB772ACEE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568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AEAB70-DD23-456D-AF08-CCFB772ACEEC}" type="slidenum">
              <a:rPr lang="en-US" smtClean="0"/>
              <a:t>60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1" y="461963"/>
            <a:ext cx="3778600" cy="2328862"/>
          </a:xfrm>
          <a:prstGeom prst="rect">
            <a:avLst/>
          </a:prstGeom>
        </p:spPr>
      </p:pic>
      <p:pic>
        <p:nvPicPr>
          <p:cNvPr id="6" name="Content Placeholder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5980" y="64019"/>
            <a:ext cx="3254620" cy="176291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230" y="3126424"/>
            <a:ext cx="4093110" cy="221710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0600" y="448988"/>
            <a:ext cx="3770873" cy="23241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31686" y="3995677"/>
            <a:ext cx="4022651" cy="247927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16431" y="3824190"/>
            <a:ext cx="3979605" cy="245274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85625" y="2474797"/>
            <a:ext cx="4249959" cy="261937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43118" y="2046461"/>
            <a:ext cx="3666447" cy="2259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424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AEAB70-DD23-456D-AF08-CCFB772ACEEC}" type="slidenum">
              <a:rPr lang="en-US" smtClean="0"/>
              <a:t>61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3676" y="1090611"/>
            <a:ext cx="2181225" cy="21812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5349" y="903287"/>
            <a:ext cx="2181225" cy="21812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199" y="4175125"/>
            <a:ext cx="2181225" cy="21812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5405" y="3781425"/>
            <a:ext cx="2181225" cy="21812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92" y="254793"/>
            <a:ext cx="2181225" cy="21812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6411" y="451643"/>
            <a:ext cx="2181225" cy="21812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2575" y="3956050"/>
            <a:ext cx="2181225" cy="21812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4124" y="3348036"/>
            <a:ext cx="2181225" cy="2181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015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 Need </a:t>
            </a:r>
            <a:r>
              <a:rPr lang="en-US" dirty="0"/>
              <a:t>M</a:t>
            </a:r>
            <a:r>
              <a:rPr lang="en-US" dirty="0" smtClean="0"/>
              <a:t>ore Stories!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560" y="1825625"/>
            <a:ext cx="5484879" cy="4351338"/>
          </a:xfr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AEAB70-DD23-456D-AF08-CCFB772ACEEC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980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Thank You!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r>
              <a:rPr lang="en-US" dirty="0" smtClean="0"/>
              <a:t>vahid.ashrafian@gmail.com</a:t>
            </a:r>
          </a:p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r>
              <a:rPr lang="en-US" dirty="0"/>
              <a:t>@</a:t>
            </a:r>
            <a:r>
              <a:rPr lang="en-US" dirty="0" err="1" smtClean="0"/>
              <a:t>vahid_ashrafian</a:t>
            </a:r>
            <a:endParaRPr lang="en-US" dirty="0" smtClean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/>
              <a:t>vahid_ashrafian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9567" y="3409980"/>
            <a:ext cx="376080" cy="3760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0922" y="2439348"/>
            <a:ext cx="381242" cy="28875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9567" y="4433868"/>
            <a:ext cx="376080" cy="376080"/>
          </a:xfrm>
          <a:prstGeom prst="rect">
            <a:avLst/>
          </a:prstGeom>
        </p:spPr>
      </p:pic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AEAB70-DD23-456D-AF08-CCFB772ACEEC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146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Recommended 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Introduction to DevOps: Transforming and Improving </a:t>
            </a:r>
            <a:r>
              <a:rPr lang="en-US" dirty="0" smtClean="0"/>
              <a:t>Operations – edx.org – The Linux Foundation</a:t>
            </a:r>
            <a:endParaRPr lang="en-US" dirty="0"/>
          </a:p>
          <a:p>
            <a:r>
              <a:rPr lang="en-US" dirty="0" smtClean="0"/>
              <a:t>Spotify </a:t>
            </a:r>
            <a:r>
              <a:rPr lang="en-US" dirty="0"/>
              <a:t>Engineering </a:t>
            </a:r>
            <a:r>
              <a:rPr lang="en-US" dirty="0" smtClean="0"/>
              <a:t>Culture</a:t>
            </a:r>
            <a:endParaRPr lang="en-US" dirty="0"/>
          </a:p>
          <a:p>
            <a:pPr lvl="1"/>
            <a:r>
              <a:rPr lang="en-US" dirty="0"/>
              <a:t>https://</a:t>
            </a:r>
            <a:r>
              <a:rPr lang="en-US" dirty="0" smtClean="0"/>
              <a:t>www.youtube.com/watch?v=Mpsn3WaI_4k&amp;list=PLC3mk_XNnmVS7HG_nhNr3I1VQ-2eL2XgB</a:t>
            </a:r>
          </a:p>
          <a:p>
            <a:r>
              <a:rPr lang="en-US" dirty="0" smtClean="0"/>
              <a:t>Transforming Software Development – Amazon Web Services</a:t>
            </a:r>
          </a:p>
          <a:p>
            <a:pPr lvl="1"/>
            <a:r>
              <a:rPr lang="en-US" dirty="0"/>
              <a:t>https://</a:t>
            </a:r>
            <a:r>
              <a:rPr lang="en-US" dirty="0" smtClean="0"/>
              <a:t>www.youtube.com/watch?v=YCrhemssYuI</a:t>
            </a:r>
          </a:p>
          <a:p>
            <a:r>
              <a:rPr lang="en-US" dirty="0" smtClean="0"/>
              <a:t>My Personal DevOps Playlist on </a:t>
            </a:r>
            <a:r>
              <a:rPr lang="en-US" dirty="0" err="1" smtClean="0"/>
              <a:t>Youtube</a:t>
            </a:r>
            <a:endParaRPr lang="en-US" dirty="0" smtClean="0"/>
          </a:p>
          <a:p>
            <a:pPr lvl="1"/>
            <a:r>
              <a:rPr lang="en-US" dirty="0"/>
              <a:t>https://</a:t>
            </a:r>
            <a:r>
              <a:rPr lang="en-US" dirty="0" smtClean="0"/>
              <a:t>www.youtube.com/playlist?list=PLOw-K6HoPAvxU39zL4ki4YmBR-r5ihSKV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AEAB70-DD23-456D-AF08-CCFB772ACEEC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985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Bash Scripts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028112" y="1825625"/>
            <a:ext cx="8135776" cy="4351338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AEAB70-DD23-456D-AF08-CCFB772ACEE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193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Bash </a:t>
            </a:r>
            <a:r>
              <a:rPr lang="en-US" dirty="0" smtClean="0"/>
              <a:t>Scripts (Pro’s)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Easy to use</a:t>
            </a:r>
          </a:p>
          <a:p>
            <a:r>
              <a:rPr lang="en-US" dirty="0" smtClean="0"/>
              <a:t>Easy </a:t>
            </a:r>
            <a:r>
              <a:rPr lang="en-US" dirty="0"/>
              <a:t>to </a:t>
            </a:r>
            <a:r>
              <a:rPr lang="en-US" dirty="0" smtClean="0"/>
              <a:t>learn</a:t>
            </a:r>
          </a:p>
          <a:p>
            <a:r>
              <a:rPr lang="en-US" dirty="0" smtClean="0"/>
              <a:t>Easy to change</a:t>
            </a:r>
          </a:p>
          <a:p>
            <a:r>
              <a:rPr lang="en-US" dirty="0" smtClean="0"/>
              <a:t>We can use source control (</a:t>
            </a:r>
            <a:r>
              <a:rPr lang="en-US" dirty="0" err="1" smtClean="0"/>
              <a:t>Git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AEAB70-DD23-456D-AF08-CCFB772ACEE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809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Bash </a:t>
            </a:r>
            <a:r>
              <a:rPr lang="en-US" dirty="0" smtClean="0"/>
              <a:t>Scripts (Con’s)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Low Speed</a:t>
            </a:r>
          </a:p>
          <a:p>
            <a:r>
              <a:rPr lang="en-US" dirty="0" smtClean="0"/>
              <a:t>Unorganized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AEAB70-DD23-456D-AF08-CCFB772ACEE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0224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19180</TotalTime>
  <Words>758</Words>
  <Application>Microsoft Office PowerPoint</Application>
  <PresentationFormat>Widescreen</PresentationFormat>
  <Paragraphs>275</Paragraphs>
  <Slides>64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67" baseType="lpstr">
      <vt:lpstr>Arial</vt:lpstr>
      <vt:lpstr>Calibri</vt:lpstr>
      <vt:lpstr>Office Theme</vt:lpstr>
      <vt:lpstr>The Story of DevOps</vt:lpstr>
      <vt:lpstr>Outline</vt:lpstr>
      <vt:lpstr>Story of Pichak</vt:lpstr>
      <vt:lpstr>Story of Pichak</vt:lpstr>
      <vt:lpstr>PowerPoint Presentation</vt:lpstr>
      <vt:lpstr>Manuals</vt:lpstr>
      <vt:lpstr>Bash Scripts</vt:lpstr>
      <vt:lpstr>Bash Scripts (Pro’s)</vt:lpstr>
      <vt:lpstr>Bash Scripts (Con’s)</vt:lpstr>
      <vt:lpstr>Juju?</vt:lpstr>
      <vt:lpstr>PowerPoint Presentation</vt:lpstr>
      <vt:lpstr>PowerPoint Presentation</vt:lpstr>
      <vt:lpstr>PowerPoint Presentation</vt:lpstr>
      <vt:lpstr>Containers</vt:lpstr>
      <vt:lpstr>PowerPoint Presentation</vt:lpstr>
      <vt:lpstr>PowerPoint Presentation</vt:lpstr>
      <vt:lpstr>Continues Delivery &amp; Deployment</vt:lpstr>
      <vt:lpstr>New Relic Servers</vt:lpstr>
      <vt:lpstr>Griffin</vt:lpstr>
      <vt:lpstr>New Relic Insights</vt:lpstr>
      <vt:lpstr>From Dev to Ops</vt:lpstr>
      <vt:lpstr>PowerPoint Presentation</vt:lpstr>
      <vt:lpstr>PowerPoint Presentation</vt:lpstr>
      <vt:lpstr>PowerPoint Presentation</vt:lpstr>
      <vt:lpstr>PowerPoint Presentation</vt:lpstr>
      <vt:lpstr>Interrupts!</vt:lpstr>
      <vt:lpstr>We Need to Change</vt:lpstr>
      <vt:lpstr>Spotify Culture</vt:lpstr>
      <vt:lpstr>How we get things done at Pichak DevOps Team</vt:lpstr>
      <vt:lpstr>Request Channels</vt:lpstr>
      <vt:lpstr>Request Channels</vt:lpstr>
      <vt:lpstr>Request Channels</vt:lpstr>
      <vt:lpstr>PowerPoint Presentation</vt:lpstr>
      <vt:lpstr>Story of DevOps</vt:lpstr>
      <vt:lpstr>So I wrote the code, now what?</vt:lpstr>
      <vt:lpstr>DevOps</vt:lpstr>
      <vt:lpstr>DevOps</vt:lpstr>
      <vt:lpstr>Three Ways of DevOps</vt:lpstr>
      <vt:lpstr>The First Way: Accelerate Flow</vt:lpstr>
      <vt:lpstr>The First Way: Accelerate Flow</vt:lpstr>
      <vt:lpstr>Microservices</vt:lpstr>
      <vt:lpstr>The First Way: Accelerate Flow</vt:lpstr>
      <vt:lpstr>The Second Way: Amplify Feedback Loops</vt:lpstr>
      <vt:lpstr>The Second Way: Amplify Feedback Loops</vt:lpstr>
      <vt:lpstr>The Second Way: Amplify Feedback Loops</vt:lpstr>
      <vt:lpstr>The Second Way: Amplify Feedback Loops</vt:lpstr>
      <vt:lpstr>The Second Way: Amplify Feedback Loops</vt:lpstr>
      <vt:lpstr>The Second Way: Amplify Feedback Loops</vt:lpstr>
      <vt:lpstr>The Second Way: Amplify Feedback Loops</vt:lpstr>
      <vt:lpstr>The Second Way: Amplify Feedback Loops</vt:lpstr>
      <vt:lpstr>The Second Way: Amplify Feedback Loops</vt:lpstr>
      <vt:lpstr>The Second Way: Amplify Feedback Loops</vt:lpstr>
      <vt:lpstr>The Third Way: Accelerate Learning</vt:lpstr>
      <vt:lpstr>The Third Way: Accelerate Learning</vt:lpstr>
      <vt:lpstr>The Third Way: Accelerate Learning</vt:lpstr>
      <vt:lpstr>The Third Way: Accelerate Learning</vt:lpstr>
      <vt:lpstr>High-performing organizations</vt:lpstr>
      <vt:lpstr>High-performing organizations</vt:lpstr>
      <vt:lpstr>Your Story</vt:lpstr>
      <vt:lpstr>PowerPoint Presentation</vt:lpstr>
      <vt:lpstr>PowerPoint Presentation</vt:lpstr>
      <vt:lpstr>We Need More Stories!</vt:lpstr>
      <vt:lpstr>Thank You!</vt:lpstr>
      <vt:lpstr>Recommended Resources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story of DevOps</dc:title>
  <dc:creator>Vahid Ashrafian</dc:creator>
  <cp:lastModifiedBy>Vahid Ashrafian</cp:lastModifiedBy>
  <cp:revision>105</cp:revision>
  <dcterms:created xsi:type="dcterms:W3CDTF">2017-02-14T19:02:44Z</dcterms:created>
  <dcterms:modified xsi:type="dcterms:W3CDTF">2017-03-13T10:58:10Z</dcterms:modified>
</cp:coreProperties>
</file>